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av" ContentType="audio/wav"/>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Lst>
  <p:notesMasterIdLst>
    <p:notesMasterId r:id="rId24"/>
  </p:notesMasterIdLst>
  <p:sldIdLst>
    <p:sldId id="262" r:id="rId11"/>
    <p:sldId id="273" r:id="rId12"/>
    <p:sldId id="275" r:id="rId13"/>
    <p:sldId id="263" r:id="rId14"/>
    <p:sldId id="270" r:id="rId15"/>
    <p:sldId id="271" r:id="rId16"/>
    <p:sldId id="258" r:id="rId17"/>
    <p:sldId id="272" r:id="rId18"/>
    <p:sldId id="276" r:id="rId19"/>
    <p:sldId id="278" r:id="rId20"/>
    <p:sldId id="277" r:id="rId21"/>
    <p:sldId id="279" r:id="rId22"/>
    <p:sldId id="269" r:id="rId23"/>
  </p:sldIdLst>
  <p:sldSz cx="13004800" cy="9753600"/>
  <p:notesSz cx="6858000" cy="9144000"/>
  <p:defaultTextStyle>
    <a:defPPr>
      <a:defRPr lang="en-US"/>
    </a:defPPr>
    <a:lvl1pPr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40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40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40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40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120" y="-472"/>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3314"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675405"/>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smtClean="0">
                <a:latin typeface="Lucida Grande" charset="0"/>
                <a:cs typeface="Lucida Grande" charset="0"/>
                <a:sym typeface="Lucida Grande" charset="0"/>
              </a:rPr>
              <a:t>The last word we need to define is expressionism. </a:t>
            </a:r>
            <a:endParaRPr lang="en-US" sz="2000" dirty="0">
              <a:latin typeface="Lucida Grande"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We've already divided the artworks we've looked at into Realism and Abstraction, but another division we could make would be Formalism and Expressionism.  </a:t>
            </a:r>
          </a:p>
          <a:p>
            <a:endParaRPr lang="en-US" sz="2000">
              <a:latin typeface="Lucida Grande" charset="0"/>
              <a:cs typeface="Lucida Grande" charset="0"/>
              <a:sym typeface="Lucida Grande" charset="0"/>
            </a:endParaRPr>
          </a:p>
          <a:p>
            <a:r>
              <a:rPr lang="en-US" sz="2000">
                <a:latin typeface="Lucida Grande" charset="0"/>
                <a:cs typeface="Lucida Grande" charset="0"/>
                <a:sym typeface="Lucida Grande" charset="0"/>
              </a:rPr>
              <a:t>Formalism is a term used to describe art that is concerned primarily with breaking things down into visual formal elements. Expressionism on the other hand is interested in trying to describe the emotional content of life.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When we pick up next week, after the horrors of two world wars, we will see how artists in the United States looked for new artistic means to express the emotional content of their time.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smtClean="0">
                <a:latin typeface="Lucida Grande" charset="0"/>
                <a:cs typeface="Lucida Grande" charset="0"/>
                <a:sym typeface="Lucida Grande" charset="0"/>
              </a:rPr>
              <a:t>Matthias </a:t>
            </a:r>
            <a:r>
              <a:rPr lang="en-US" sz="2000" dirty="0" err="1" smtClean="0">
                <a:latin typeface="Lucida Grande" charset="0"/>
                <a:cs typeface="Lucida Grande" charset="0"/>
                <a:sym typeface="Lucida Grande" charset="0"/>
              </a:rPr>
              <a:t>Grünwald</a:t>
            </a:r>
            <a:r>
              <a:rPr lang="en-US" sz="2000" dirty="0" smtClean="0">
                <a:latin typeface="Lucida Grande" charset="0"/>
                <a:cs typeface="Lucida Grande" charset="0"/>
                <a:sym typeface="Lucida Grande" charset="0"/>
              </a:rPr>
              <a:t>, </a:t>
            </a:r>
            <a:r>
              <a:rPr lang="en-US" sz="2000" dirty="0" err="1" smtClean="0">
                <a:latin typeface="Lucida Grande" charset="0"/>
                <a:cs typeface="Lucida Grande" charset="0"/>
                <a:sym typeface="Lucida Grande" charset="0"/>
              </a:rPr>
              <a:t>Isenheim</a:t>
            </a:r>
            <a:r>
              <a:rPr lang="en-US" sz="2000" dirty="0" smtClean="0">
                <a:latin typeface="Lucida Grande" charset="0"/>
                <a:cs typeface="Lucida Grande" charset="0"/>
                <a:sym typeface="Lucida Grande" charset="0"/>
              </a:rPr>
              <a:t> </a:t>
            </a:r>
            <a:r>
              <a:rPr lang="en-US" sz="2000" dirty="0" err="1" smtClean="0">
                <a:latin typeface="Lucida Grande" charset="0"/>
                <a:cs typeface="Lucida Grande" charset="0"/>
                <a:sym typeface="Lucida Grande" charset="0"/>
              </a:rPr>
              <a:t>Alterpiece</a:t>
            </a:r>
            <a:r>
              <a:rPr lang="en-US" sz="2000" dirty="0" smtClean="0">
                <a:latin typeface="Lucida Grande" charset="0"/>
                <a:cs typeface="Lucida Grande" charset="0"/>
                <a:sym typeface="Lucida Grande" charset="0"/>
              </a:rPr>
              <a:t>, 1512-1516, Germany</a:t>
            </a:r>
          </a:p>
          <a:p>
            <a:r>
              <a:rPr lang="en-US" sz="2000" dirty="0" smtClean="0">
                <a:latin typeface="Lucida Grande" charset="0"/>
                <a:cs typeface="Lucida Grande" charset="0"/>
                <a:sym typeface="Lucida Grande" charset="0"/>
              </a:rPr>
              <a:t>Francisco Goya, The Third of May, 1808</a:t>
            </a:r>
          </a:p>
          <a:p>
            <a:r>
              <a:rPr lang="en-US" sz="2000" dirty="0" smtClean="0">
                <a:latin typeface="Lucida Grande" charset="0"/>
                <a:cs typeface="Lucida Grande" charset="0"/>
                <a:sym typeface="Lucida Grande" charset="0"/>
              </a:rPr>
              <a:t>James Ensor, Two Skeletons Fighting Over a Herring, 1891</a:t>
            </a:r>
          </a:p>
          <a:p>
            <a:r>
              <a:rPr lang="en-US" sz="2000" dirty="0" err="1" smtClean="0">
                <a:latin typeface="Lucida Grande" charset="0"/>
                <a:cs typeface="Lucida Grande" charset="0"/>
                <a:sym typeface="Lucida Grande" charset="0"/>
              </a:rPr>
              <a:t>Edvard</a:t>
            </a:r>
            <a:r>
              <a:rPr lang="en-US" sz="2000" dirty="0" smtClean="0">
                <a:latin typeface="Lucida Grande" charset="0"/>
                <a:cs typeface="Lucida Grande" charset="0"/>
                <a:sym typeface="Lucida Grande" charset="0"/>
              </a:rPr>
              <a:t> Munch, The Scream, 1893</a:t>
            </a:r>
          </a:p>
          <a:p>
            <a:r>
              <a:rPr lang="en-US" sz="2000" dirty="0" smtClean="0">
                <a:latin typeface="Lucida Grande" charset="0"/>
                <a:cs typeface="Lucida Grande" charset="0"/>
                <a:sym typeface="Lucida Grande" charset="0"/>
              </a:rPr>
              <a:t>Kathy </a:t>
            </a:r>
            <a:r>
              <a:rPr lang="en-US" sz="2000" dirty="0" err="1" smtClean="0">
                <a:latin typeface="Lucida Grande" charset="0"/>
                <a:cs typeface="Lucida Grande" charset="0"/>
                <a:sym typeface="Lucida Grande" charset="0"/>
              </a:rPr>
              <a:t>Kolowitz</a:t>
            </a:r>
            <a:r>
              <a:rPr lang="en-US" sz="2000" dirty="0" smtClean="0">
                <a:latin typeface="Lucida Grande" charset="0"/>
                <a:cs typeface="Lucida Grande" charset="0"/>
                <a:sym typeface="Lucida Grande" charset="0"/>
              </a:rPr>
              <a:t>, Woman With Dead Child, 1903</a:t>
            </a:r>
          </a:p>
          <a:p>
            <a:r>
              <a:rPr lang="en-US" sz="2000" dirty="0" smtClean="0">
                <a:latin typeface="Lucida Grande" charset="0"/>
                <a:cs typeface="Lucida Grande" charset="0"/>
                <a:sym typeface="Lucida Grande" charset="0"/>
              </a:rPr>
              <a:t>Emil </a:t>
            </a:r>
            <a:r>
              <a:rPr lang="en-US" sz="2000" dirty="0" err="1" smtClean="0">
                <a:latin typeface="Lucida Grande" charset="0"/>
                <a:cs typeface="Lucida Grande" charset="0"/>
                <a:sym typeface="Lucida Grande" charset="0"/>
              </a:rPr>
              <a:t>Nolde</a:t>
            </a:r>
            <a:r>
              <a:rPr lang="en-US" sz="2000" dirty="0" smtClean="0">
                <a:latin typeface="Lucida Grande" charset="0"/>
                <a:cs typeface="Lucida Grande" charset="0"/>
                <a:sym typeface="Lucida Grande" charset="0"/>
              </a:rPr>
              <a:t>, Masks, 1911, Germany</a:t>
            </a:r>
          </a:p>
          <a:p>
            <a:r>
              <a:rPr lang="en-US" sz="2000" dirty="0" smtClean="0">
                <a:latin typeface="Lucida Grande" charset="0"/>
                <a:cs typeface="Lucida Grande" charset="0"/>
                <a:sym typeface="Lucida Grande" charset="0"/>
              </a:rPr>
              <a:t>Otto Dix, </a:t>
            </a:r>
            <a:r>
              <a:rPr lang="en-US" sz="2000" dirty="0" err="1" smtClean="0">
                <a:latin typeface="Lucida Grande" charset="0"/>
                <a:cs typeface="Lucida Grande" charset="0"/>
                <a:sym typeface="Lucida Grande" charset="0"/>
              </a:rPr>
              <a:t>Stormtroopers</a:t>
            </a:r>
            <a:r>
              <a:rPr lang="en-US" sz="2000" dirty="0" smtClean="0">
                <a:latin typeface="Lucida Grande" charset="0"/>
                <a:cs typeface="Lucida Grande" charset="0"/>
                <a:sym typeface="Lucida Grande" charset="0"/>
              </a:rPr>
              <a:t> Advancing Under Gas, 1924, Germany</a:t>
            </a:r>
          </a:p>
          <a:p>
            <a:r>
              <a:rPr lang="en-US" sz="2000" dirty="0" smtClean="0">
                <a:latin typeface="Lucida Grande" charset="0"/>
                <a:cs typeface="Lucida Grande" charset="0"/>
                <a:sym typeface="Lucida Grande" charset="0"/>
              </a:rPr>
              <a:t>Edward Monet, Haystacks, 1891, France</a:t>
            </a:r>
          </a:p>
          <a:p>
            <a:r>
              <a:rPr lang="en-US" sz="2000" dirty="0" smtClean="0">
                <a:latin typeface="Lucida Grande" charset="0"/>
                <a:cs typeface="Lucida Grande" charset="0"/>
                <a:sym typeface="Lucida Grande" charset="0"/>
              </a:rPr>
              <a:t>Pablo Picasso, </a:t>
            </a:r>
            <a:r>
              <a:rPr lang="en-US" sz="2000" dirty="0" err="1" smtClean="0">
                <a:latin typeface="Lucida Grande" charset="0"/>
                <a:cs typeface="Lucida Grande" charset="0"/>
                <a:sym typeface="Lucida Grande" charset="0"/>
              </a:rPr>
              <a:t>Vollard</a:t>
            </a:r>
            <a:r>
              <a:rPr lang="en-US" sz="2000" dirty="0" smtClean="0">
                <a:latin typeface="Lucida Grande" charset="0"/>
                <a:cs typeface="Lucida Grande" charset="0"/>
                <a:sym typeface="Lucida Grande" charset="0"/>
              </a:rPr>
              <a:t>, 1910, France</a:t>
            </a:r>
          </a:p>
          <a:p>
            <a:r>
              <a:rPr lang="en-US" sz="2000" dirty="0" smtClean="0">
                <a:latin typeface="Lucida Grande" charset="0"/>
                <a:cs typeface="Lucida Grande" charset="0"/>
                <a:sym typeface="Lucida Grande" charset="0"/>
              </a:rPr>
              <a:t>Piet Mondrian, Composition in Red, Yellow, Blue, 1931</a:t>
            </a:r>
          </a:p>
          <a:p>
            <a:r>
              <a:rPr lang="en-US" sz="2000" dirty="0" smtClean="0">
                <a:latin typeface="Lucida Grande" charset="0"/>
                <a:cs typeface="Lucida Grande" charset="0"/>
                <a:sym typeface="Lucida Grande" charset="0"/>
              </a:rPr>
              <a:t>Joseph Albers, Homage to the Square, 1950</a:t>
            </a:r>
            <a:endParaRPr lang="en-US" sz="20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If we look through the history of art we find that for every piece of artwork that shows humanity and its perfection we can also find an art work that shows the pain and suffering of life.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smtClean="0">
                <a:latin typeface="Lucida Grande" charset="0"/>
                <a:cs typeface="Lucida Grande" charset="0"/>
                <a:sym typeface="Lucida Grande" charset="0"/>
              </a:rPr>
              <a:t>Why when they could draw or paint or sculpt an image of a perfect human being would artists want to paint the painful or disgusting aspects of humanity?</a:t>
            </a:r>
            <a:endParaRPr lang="en-US" sz="2000" dirty="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Take the Isenheim Altarpiece for example, Why would the German artist Matthias Grünewald want to paint such a horrifying picture?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It turns out that this altarpiece was made for a monastery where monks treated people suffering from the plague and other horribly disfiguring diseases. And you can imagine if you were in that state of illness a picture of the perfect human being is not going to give you that much comfort.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However if you are looking for some meaning to your suffering and you see an image depicting God in the flesh suffering as much as you are, you are going to be able to relate to that picture.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So The role of art is not only to show us the most beautiful things in the world but also to try and explain the entire human experience.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And a lot of what we experience as humans is suffering.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This expression of the emotional content is what eventually became associated with an art style known as expressionism. And it is from this artwork that Abstract Expressionism gets the second half of its name.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09861869"/>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5877144"/>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59590655"/>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2563242"/>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7713285"/>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7189244"/>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7513759"/>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4956651"/>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997286"/>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2024874"/>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5276775"/>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6509139"/>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4683586"/>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89810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0873338"/>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4126145"/>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83413811"/>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4664647"/>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85099831"/>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83138195"/>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585145"/>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7825111"/>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7915299"/>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21975650"/>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4062482"/>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253679"/>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73757074"/>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2049558"/>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36065030"/>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8938682"/>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9174565"/>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9235264"/>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79896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328922856"/>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47873895"/>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80533127"/>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5272759"/>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06621946"/>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18643647"/>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9310556"/>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00640604"/>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4056910"/>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6437901"/>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4690278"/>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692766"/>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673316"/>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40107301"/>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08593478"/>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6735810"/>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5232557"/>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03944586"/>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7449755"/>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18612335"/>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8139645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87259803"/>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592474"/>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7420027"/>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820216"/>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6735550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31604160"/>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632735"/>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0301182"/>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05935762"/>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6616449"/>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75498561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8968379"/>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36573409"/>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8878551"/>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9764875"/>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028200"/>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986823"/>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80316156"/>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006980"/>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1200920"/>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02102247"/>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5275583"/>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5935235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318212"/>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8054455"/>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0781323"/>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7724734"/>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914148"/>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83269092"/>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36613016"/>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0898089"/>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0669917"/>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04586192"/>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1776804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2768597"/>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90790056"/>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457259"/>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2978215"/>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2761714"/>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711638"/>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72931957"/>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31590957"/>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1872538"/>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873813"/>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8016125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03297724"/>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848487"/>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36551087"/>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9165067"/>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5747575"/>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103658"/>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762504"/>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62974061"/>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33267184"/>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1819043"/>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097205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42"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3074"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4098"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5122"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6146"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7170"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8194"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9218"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9.xml"/><Relationship Id="rId5" Type="http://schemas.openxmlformats.org/officeDocument/2006/relationships/image" Target="../media/image10.jpeg"/><Relationship Id="rId6" Type="http://schemas.openxmlformats.org/officeDocument/2006/relationships/image" Target="../media/image2.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11" Type="http://schemas.openxmlformats.org/officeDocument/2006/relationships/image" Target="../media/image14.jpeg"/><Relationship Id="rId12" Type="http://schemas.openxmlformats.org/officeDocument/2006/relationships/image" Target="../media/image15.jpeg"/><Relationship Id="rId13" Type="http://schemas.openxmlformats.org/officeDocument/2006/relationships/image" Target="../media/image2.png"/><Relationship Id="rId1" Type="http://schemas.microsoft.com/office/2007/relationships/media" Target="../media/media10.wav"/><Relationship Id="rId2" Type="http://schemas.openxmlformats.org/officeDocument/2006/relationships/audio" Target="../media/media10.wav"/><Relationship Id="rId3" Type="http://schemas.openxmlformats.org/officeDocument/2006/relationships/slideLayout" Target="../slideLayouts/slideLayout57.xml"/><Relationship Id="rId4" Type="http://schemas.openxmlformats.org/officeDocument/2006/relationships/notesSlide" Target="../notesSlides/notesSlide10.xml"/><Relationship Id="rId5" Type="http://schemas.openxmlformats.org/officeDocument/2006/relationships/image" Target="../media/image3.jpeg"/><Relationship Id="rId6" Type="http://schemas.openxmlformats.org/officeDocument/2006/relationships/image" Target="../media/image11.jpeg"/><Relationship Id="rId7" Type="http://schemas.openxmlformats.org/officeDocument/2006/relationships/image" Target="../media/image9.jpeg"/><Relationship Id="rId8" Type="http://schemas.openxmlformats.org/officeDocument/2006/relationships/image" Target="../media/image12.jpeg"/><Relationship Id="rId9" Type="http://schemas.openxmlformats.org/officeDocument/2006/relationships/image" Target="../media/image10.jpeg"/><Relationship Id="rId10"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1.xml"/><Relationship Id="rId5" Type="http://schemas.openxmlformats.org/officeDocument/2006/relationships/image" Target="../media/image16.jpeg"/><Relationship Id="rId6" Type="http://schemas.openxmlformats.org/officeDocument/2006/relationships/image" Target="../media/image2.png"/><Relationship Id="rId1" Type="http://schemas.microsoft.com/office/2007/relationships/media" Target="../media/media11.wav"/><Relationship Id="rId2" Type="http://schemas.openxmlformats.org/officeDocument/2006/relationships/audio" Target="../media/media11.wav"/></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1.wav"/><Relationship Id="rId2" Type="http://schemas.openxmlformats.org/officeDocument/2006/relationships/audio" Target="../media/media1.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2.xml"/><Relationship Id="rId5" Type="http://schemas.openxmlformats.org/officeDocument/2006/relationships/image" Target="../media/image3.jpeg"/><Relationship Id="rId6" Type="http://schemas.openxmlformats.org/officeDocument/2006/relationships/image" Target="../media/image2.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3.xml"/><Relationship Id="rId5" Type="http://schemas.openxmlformats.org/officeDocument/2006/relationships/image" Target="../media/image4.jpeg"/><Relationship Id="rId6" Type="http://schemas.openxmlformats.org/officeDocument/2006/relationships/image" Target="../media/image2.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notesSlide" Target="../notesSlides/notesSlide4.xml"/><Relationship Id="rId5" Type="http://schemas.openxmlformats.org/officeDocument/2006/relationships/image" Target="../media/image5.jpeg"/><Relationship Id="rId6" Type="http://schemas.openxmlformats.org/officeDocument/2006/relationships/image" Target="../media/image2.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5.xml"/><Relationship Id="rId5" Type="http://schemas.openxmlformats.org/officeDocument/2006/relationships/image" Target="../media/image6.jpeg"/><Relationship Id="rId6" Type="http://schemas.openxmlformats.org/officeDocument/2006/relationships/image" Target="../media/image2.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notesSlide" Target="../notesSlides/notesSlide6.xml"/><Relationship Id="rId5" Type="http://schemas.openxmlformats.org/officeDocument/2006/relationships/image" Target="../media/image7.jpeg"/><Relationship Id="rId6" Type="http://schemas.openxmlformats.org/officeDocument/2006/relationships/image" Target="../media/image2.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7.xml"/><Relationship Id="rId5" Type="http://schemas.openxmlformats.org/officeDocument/2006/relationships/image" Target="../media/image8.jpeg"/><Relationship Id="rId6" Type="http://schemas.openxmlformats.org/officeDocument/2006/relationships/image" Target="../media/image2.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8.xml"/><Relationship Id="rId5" Type="http://schemas.openxmlformats.org/officeDocument/2006/relationships/image" Target="../media/image9.jpeg"/><Relationship Id="rId6" Type="http://schemas.openxmlformats.org/officeDocument/2006/relationships/image" Target="../media/image2.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Rectangle 1"/>
          <p:cNvSpPr>
            <a:spLocks/>
          </p:cNvSpPr>
          <p:nvPr/>
        </p:nvSpPr>
        <p:spPr bwMode="auto">
          <a:xfrm>
            <a:off x="2935288" y="4137025"/>
            <a:ext cx="71247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9600">
                <a:solidFill>
                  <a:srgbClr val="DCD5CA"/>
                </a:solidFill>
                <a:ea typeface="ＭＳ Ｐゴシック" charset="0"/>
                <a:cs typeface="Gill Sans" charset="0"/>
              </a:rPr>
              <a:t>Expressionism</a:t>
            </a:r>
          </a:p>
        </p:txBody>
      </p:sp>
    </p:spTree>
  </p:cSld>
  <p:clrMapOvr>
    <a:masterClrMapping/>
  </p:clrMapOvr>
  <p:transition xmlns:p14="http://schemas.microsoft.com/office/powerpoint/2010/main" advTm="6144"/>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100" y="393700"/>
            <a:ext cx="11137900" cy="896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006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745" name="Line 1"/>
          <p:cNvSpPr>
            <a:spLocks noChangeShapeType="1"/>
          </p:cNvSpPr>
          <p:nvPr/>
        </p:nvSpPr>
        <p:spPr bwMode="auto">
          <a:xfrm>
            <a:off x="79375" y="1219200"/>
            <a:ext cx="1139825" cy="0"/>
          </a:xfrm>
          <a:prstGeom prst="line">
            <a:avLst/>
          </a:prstGeom>
          <a:noFill/>
          <a:ln w="762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46" name="Line 2"/>
          <p:cNvSpPr>
            <a:spLocks noChangeShapeType="1"/>
          </p:cNvSpPr>
          <p:nvPr/>
        </p:nvSpPr>
        <p:spPr bwMode="auto">
          <a:xfrm>
            <a:off x="4165600" y="6032500"/>
            <a:ext cx="0" cy="419100"/>
          </a:xfrm>
          <a:prstGeom prst="line">
            <a:avLst/>
          </a:prstGeom>
          <a:noFill/>
          <a:ln w="38100" cap="flat">
            <a:solidFill>
              <a:srgbClr val="91AA5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47" name="Line 3"/>
          <p:cNvSpPr>
            <a:spLocks noChangeShapeType="1"/>
          </p:cNvSpPr>
          <p:nvPr/>
        </p:nvSpPr>
        <p:spPr bwMode="auto">
          <a:xfrm>
            <a:off x="927100" y="1219200"/>
            <a:ext cx="11849100" cy="0"/>
          </a:xfrm>
          <a:prstGeom prst="line">
            <a:avLst/>
          </a:prstGeom>
          <a:noFill/>
          <a:ln w="76200" cap="flat">
            <a:solidFill>
              <a:srgbClr val="AFBDE7"/>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48" name="Line 4"/>
          <p:cNvSpPr>
            <a:spLocks noChangeShapeType="1"/>
          </p:cNvSpPr>
          <p:nvPr/>
        </p:nvSpPr>
        <p:spPr bwMode="auto">
          <a:xfrm>
            <a:off x="79375" y="6045200"/>
            <a:ext cx="1139825" cy="0"/>
          </a:xfrm>
          <a:prstGeom prst="line">
            <a:avLst/>
          </a:prstGeom>
          <a:noFill/>
          <a:ln w="76200" cap="flat">
            <a:solidFill>
              <a:srgbClr val="91AA58"/>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49" name="Line 5"/>
          <p:cNvSpPr>
            <a:spLocks noChangeShapeType="1"/>
          </p:cNvSpPr>
          <p:nvPr/>
        </p:nvSpPr>
        <p:spPr bwMode="auto">
          <a:xfrm>
            <a:off x="927100" y="6045200"/>
            <a:ext cx="11849100" cy="0"/>
          </a:xfrm>
          <a:prstGeom prst="line">
            <a:avLst/>
          </a:prstGeom>
          <a:noFill/>
          <a:ln w="76200" cap="flat">
            <a:solidFill>
              <a:srgbClr val="91AA58"/>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50" name="Line 6"/>
          <p:cNvSpPr>
            <a:spLocks noChangeShapeType="1"/>
          </p:cNvSpPr>
          <p:nvPr/>
        </p:nvSpPr>
        <p:spPr bwMode="auto">
          <a:xfrm flipH="1">
            <a:off x="11036300" y="1244600"/>
            <a:ext cx="12700" cy="698500"/>
          </a:xfrm>
          <a:prstGeom prst="line">
            <a:avLst/>
          </a:prstGeom>
          <a:noFill/>
          <a:ln w="38100" cap="flat">
            <a:solidFill>
              <a:srgbClr val="B5CCC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17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825" y="6421438"/>
            <a:ext cx="2274888"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752" name="Line 8"/>
          <p:cNvSpPr>
            <a:spLocks noChangeShapeType="1"/>
          </p:cNvSpPr>
          <p:nvPr/>
        </p:nvSpPr>
        <p:spPr bwMode="auto">
          <a:xfrm>
            <a:off x="7302500" y="6032500"/>
            <a:ext cx="0" cy="419100"/>
          </a:xfrm>
          <a:prstGeom prst="line">
            <a:avLst/>
          </a:prstGeom>
          <a:noFill/>
          <a:ln w="38100" cap="flat">
            <a:solidFill>
              <a:srgbClr val="91AA5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53" name="Line 9"/>
          <p:cNvSpPr>
            <a:spLocks noChangeShapeType="1"/>
          </p:cNvSpPr>
          <p:nvPr/>
        </p:nvSpPr>
        <p:spPr bwMode="auto">
          <a:xfrm flipH="1">
            <a:off x="1409700" y="1244600"/>
            <a:ext cx="12700" cy="698500"/>
          </a:xfrm>
          <a:prstGeom prst="line">
            <a:avLst/>
          </a:prstGeom>
          <a:noFill/>
          <a:ln w="38100" cap="flat">
            <a:solidFill>
              <a:srgbClr val="B5CCC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175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438" y="1503363"/>
            <a:ext cx="276860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75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2000" y="6426200"/>
            <a:ext cx="2967038"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756" name="Rectangle 12"/>
          <p:cNvSpPr>
            <a:spLocks/>
          </p:cNvSpPr>
          <p:nvPr/>
        </p:nvSpPr>
        <p:spPr bwMode="auto">
          <a:xfrm>
            <a:off x="5018088" y="228600"/>
            <a:ext cx="33655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rgbClr val="AFBDE7"/>
                </a:solidFill>
                <a:ea typeface="ＭＳ Ｐゴシック" charset="0"/>
                <a:cs typeface="Gill Sans" charset="0"/>
              </a:rPr>
              <a:t>FORMALISM</a:t>
            </a:r>
          </a:p>
        </p:txBody>
      </p:sp>
      <p:sp>
        <p:nvSpPr>
          <p:cNvPr id="31757" name="Rectangle 13"/>
          <p:cNvSpPr>
            <a:spLocks/>
          </p:cNvSpPr>
          <p:nvPr/>
        </p:nvSpPr>
        <p:spPr bwMode="auto">
          <a:xfrm>
            <a:off x="5011738" y="5080000"/>
            <a:ext cx="3684587"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91AA58"/>
                </a:solidFill>
                <a:ea typeface="ＭＳ Ｐゴシック" charset="0"/>
                <a:cs typeface="Gill Sans" charset="0"/>
              </a:rPr>
              <a:t>EXPRESSIONISM</a:t>
            </a:r>
          </a:p>
        </p:txBody>
      </p:sp>
      <p:sp>
        <p:nvSpPr>
          <p:cNvPr id="31758" name="Line 14"/>
          <p:cNvSpPr>
            <a:spLocks noChangeShapeType="1"/>
          </p:cNvSpPr>
          <p:nvPr/>
        </p:nvSpPr>
        <p:spPr bwMode="auto">
          <a:xfrm>
            <a:off x="1409700" y="6032500"/>
            <a:ext cx="0" cy="914400"/>
          </a:xfrm>
          <a:prstGeom prst="line">
            <a:avLst/>
          </a:prstGeom>
          <a:noFill/>
          <a:ln w="38100" cap="flat">
            <a:solidFill>
              <a:srgbClr val="91AA5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59" name="Line 15"/>
          <p:cNvSpPr>
            <a:spLocks noChangeShapeType="1"/>
          </p:cNvSpPr>
          <p:nvPr/>
        </p:nvSpPr>
        <p:spPr bwMode="auto">
          <a:xfrm>
            <a:off x="11036300" y="6032500"/>
            <a:ext cx="0" cy="419100"/>
          </a:xfrm>
          <a:prstGeom prst="line">
            <a:avLst/>
          </a:prstGeom>
          <a:noFill/>
          <a:ln w="38100" cap="flat">
            <a:solidFill>
              <a:srgbClr val="91AA5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176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1200" y="6359525"/>
            <a:ext cx="2895600" cy="272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761"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413" y="6451600"/>
            <a:ext cx="25908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762"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61538" y="1536700"/>
            <a:ext cx="257175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763" name="Line 19"/>
          <p:cNvSpPr>
            <a:spLocks noChangeShapeType="1"/>
          </p:cNvSpPr>
          <p:nvPr/>
        </p:nvSpPr>
        <p:spPr bwMode="auto">
          <a:xfrm flipH="1">
            <a:off x="7315200" y="1244600"/>
            <a:ext cx="12700" cy="698500"/>
          </a:xfrm>
          <a:prstGeom prst="line">
            <a:avLst/>
          </a:prstGeom>
          <a:noFill/>
          <a:ln w="38100" cap="flat">
            <a:solidFill>
              <a:srgbClr val="B5CCC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1764"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18238" y="1519238"/>
            <a:ext cx="2760662"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765" name="Line 21"/>
          <p:cNvSpPr>
            <a:spLocks noChangeShapeType="1"/>
          </p:cNvSpPr>
          <p:nvPr/>
        </p:nvSpPr>
        <p:spPr bwMode="auto">
          <a:xfrm flipH="1">
            <a:off x="4584700" y="1244600"/>
            <a:ext cx="12700" cy="698500"/>
          </a:xfrm>
          <a:prstGeom prst="line">
            <a:avLst/>
          </a:prstGeom>
          <a:noFill/>
          <a:ln w="38100" cap="flat">
            <a:solidFill>
              <a:srgbClr val="B5CCCE"/>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1766"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3625" y="1381125"/>
            <a:ext cx="196850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039600" y="8788400"/>
            <a:ext cx="812800" cy="812800"/>
          </a:xfrm>
          <a:prstGeom prst="rect">
            <a:avLst/>
          </a:prstGeom>
        </p:spPr>
      </p:pic>
    </p:spTree>
  </p:cSld>
  <p:clrMapOvr>
    <a:masterClrMapping/>
  </p:clrMapOvr>
  <p:transition xmlns:p14="http://schemas.microsoft.com/office/powerpoint/2010/main" advTm="3400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0" y="774700"/>
            <a:ext cx="12204700" cy="819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677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841" name="Rectangle 1"/>
          <p:cNvSpPr>
            <a:spLocks/>
          </p:cNvSpPr>
          <p:nvPr/>
        </p:nvSpPr>
        <p:spPr bwMode="auto">
          <a:xfrm>
            <a:off x="160338" y="2101850"/>
            <a:ext cx="126746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Matthias </a:t>
            </a:r>
            <a:r>
              <a:rPr lang="en-US" sz="2800" dirty="0" err="1">
                <a:solidFill>
                  <a:srgbClr val="FFFFFF"/>
                </a:solidFill>
                <a:latin typeface="Lucida Grande" charset="0"/>
                <a:ea typeface="ＭＳ Ｐゴシック" charset="0"/>
                <a:cs typeface="Lucida Grande" charset="0"/>
                <a:sym typeface="Lucida Grande" charset="0"/>
              </a:rPr>
              <a:t>Grünwald</a:t>
            </a:r>
            <a:r>
              <a:rPr lang="en-US" sz="2800" dirty="0">
                <a:solidFill>
                  <a:srgbClr val="FFFFFF"/>
                </a:solidFill>
                <a:latin typeface="Lucida Grande" charset="0"/>
                <a:ea typeface="ＭＳ Ｐゴシック" charset="0"/>
                <a:cs typeface="Lucida Grande" charset="0"/>
                <a:sym typeface="Lucida Grande" charset="0"/>
              </a:rPr>
              <a:t>, </a:t>
            </a:r>
            <a:r>
              <a:rPr lang="en-US" sz="2800" dirty="0" err="1">
                <a:solidFill>
                  <a:srgbClr val="FFFFFF"/>
                </a:solidFill>
                <a:latin typeface="Lucida Grande" charset="0"/>
                <a:ea typeface="ＭＳ Ｐゴシック" charset="0"/>
                <a:cs typeface="Lucida Grande" charset="0"/>
                <a:sym typeface="Lucida Grande" charset="0"/>
              </a:rPr>
              <a:t>Isenheim</a:t>
            </a:r>
            <a:r>
              <a:rPr lang="en-US" sz="2800" dirty="0">
                <a:solidFill>
                  <a:srgbClr val="FFFFFF"/>
                </a:solidFill>
                <a:latin typeface="Lucida Grande" charset="0"/>
                <a:ea typeface="ＭＳ Ｐゴシック" charset="0"/>
                <a:cs typeface="Lucida Grande" charset="0"/>
                <a:sym typeface="Lucida Grande" charset="0"/>
              </a:rPr>
              <a:t> </a:t>
            </a:r>
            <a:r>
              <a:rPr lang="en-US" sz="2800" dirty="0" err="1">
                <a:solidFill>
                  <a:srgbClr val="FFFFFF"/>
                </a:solidFill>
                <a:latin typeface="Lucida Grande" charset="0"/>
                <a:ea typeface="ＭＳ Ｐゴシック" charset="0"/>
                <a:cs typeface="Lucida Grande" charset="0"/>
                <a:sym typeface="Lucida Grande" charset="0"/>
              </a:rPr>
              <a:t>Alterpiece</a:t>
            </a:r>
            <a:r>
              <a:rPr lang="en-US" sz="2800" dirty="0">
                <a:solidFill>
                  <a:srgbClr val="FFFFFF"/>
                </a:solidFill>
                <a:latin typeface="Lucida Grande" charset="0"/>
                <a:ea typeface="ＭＳ Ｐゴシック" charset="0"/>
                <a:cs typeface="Lucida Grande" charset="0"/>
                <a:sym typeface="Lucida Grande" charset="0"/>
              </a:rPr>
              <a:t>, 1512-1516, Germany</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Francisco Goya, The Third of May, 1808</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James Ensor, Two Skeletons Fighting Over a Herring, 1891</a:t>
            </a:r>
          </a:p>
          <a:p>
            <a:pPr algn="l">
              <a:lnSpc>
                <a:spcPct val="140000"/>
              </a:lnSpc>
            </a:pPr>
            <a:r>
              <a:rPr lang="en-US" sz="2800" dirty="0" err="1">
                <a:solidFill>
                  <a:srgbClr val="FFFFFF"/>
                </a:solidFill>
                <a:latin typeface="Lucida Grande" charset="0"/>
                <a:ea typeface="ＭＳ Ｐゴシック" charset="0"/>
                <a:cs typeface="Lucida Grande" charset="0"/>
                <a:sym typeface="Lucida Grande" charset="0"/>
              </a:rPr>
              <a:t>Edvard</a:t>
            </a:r>
            <a:r>
              <a:rPr lang="en-US" sz="2800" dirty="0">
                <a:solidFill>
                  <a:srgbClr val="FFFFFF"/>
                </a:solidFill>
                <a:latin typeface="Lucida Grande" charset="0"/>
                <a:ea typeface="ＭＳ Ｐゴシック" charset="0"/>
                <a:cs typeface="Lucida Grande" charset="0"/>
                <a:sym typeface="Lucida Grande" charset="0"/>
              </a:rPr>
              <a:t> Munch, The Scream, 1893</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Kathy </a:t>
            </a:r>
            <a:r>
              <a:rPr lang="en-US" sz="2800" dirty="0" err="1">
                <a:solidFill>
                  <a:srgbClr val="FFFFFF"/>
                </a:solidFill>
                <a:latin typeface="Lucida Grande" charset="0"/>
                <a:ea typeface="ＭＳ Ｐゴシック" charset="0"/>
                <a:cs typeface="Lucida Grande" charset="0"/>
                <a:sym typeface="Lucida Grande" charset="0"/>
              </a:rPr>
              <a:t>Kolowitz</a:t>
            </a:r>
            <a:r>
              <a:rPr lang="en-US" sz="2800" dirty="0">
                <a:solidFill>
                  <a:srgbClr val="FFFFFF"/>
                </a:solidFill>
                <a:latin typeface="Lucida Grande" charset="0"/>
                <a:ea typeface="ＭＳ Ｐゴシック" charset="0"/>
                <a:cs typeface="Lucida Grande" charset="0"/>
                <a:sym typeface="Lucida Grande" charset="0"/>
              </a:rPr>
              <a:t>, Woman With Dead Child, 1903</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Emil </a:t>
            </a:r>
            <a:r>
              <a:rPr lang="en-US" sz="2800" dirty="0" err="1">
                <a:solidFill>
                  <a:srgbClr val="FFFFFF"/>
                </a:solidFill>
                <a:latin typeface="Lucida Grande" charset="0"/>
                <a:ea typeface="ＭＳ Ｐゴシック" charset="0"/>
                <a:cs typeface="Lucida Grande" charset="0"/>
                <a:sym typeface="Lucida Grande" charset="0"/>
              </a:rPr>
              <a:t>Nolde</a:t>
            </a:r>
            <a:r>
              <a:rPr lang="en-US" sz="2800" dirty="0">
                <a:solidFill>
                  <a:srgbClr val="FFFFFF"/>
                </a:solidFill>
                <a:latin typeface="Lucida Grande" charset="0"/>
                <a:ea typeface="ＭＳ Ｐゴシック" charset="0"/>
                <a:cs typeface="Lucida Grande" charset="0"/>
                <a:sym typeface="Lucida Grande" charset="0"/>
              </a:rPr>
              <a:t>, Masks, 1911, Germany</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Otto Dix, </a:t>
            </a:r>
            <a:r>
              <a:rPr lang="en-US" sz="2800" dirty="0" err="1">
                <a:solidFill>
                  <a:srgbClr val="FFFFFF"/>
                </a:solidFill>
                <a:latin typeface="Lucida Grande" charset="0"/>
                <a:ea typeface="ＭＳ Ｐゴシック" charset="0"/>
                <a:cs typeface="Lucida Grande" charset="0"/>
                <a:sym typeface="Lucida Grande" charset="0"/>
              </a:rPr>
              <a:t>Stormtroopers</a:t>
            </a:r>
            <a:r>
              <a:rPr lang="en-US" sz="2800" dirty="0">
                <a:solidFill>
                  <a:srgbClr val="FFFFFF"/>
                </a:solidFill>
                <a:latin typeface="Lucida Grande" charset="0"/>
                <a:ea typeface="ＭＳ Ｐゴシック" charset="0"/>
                <a:cs typeface="Lucida Grande" charset="0"/>
                <a:sym typeface="Lucida Grande" charset="0"/>
              </a:rPr>
              <a:t> Advancing Under Gas, 1924, Germany</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Edward Monet, Haystacks, 1891, France</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Pablo Picasso, </a:t>
            </a:r>
            <a:r>
              <a:rPr lang="en-US" sz="2800" dirty="0" err="1">
                <a:solidFill>
                  <a:srgbClr val="FFFFFF"/>
                </a:solidFill>
                <a:latin typeface="Lucida Grande" charset="0"/>
                <a:ea typeface="ＭＳ Ｐゴシック" charset="0"/>
                <a:cs typeface="Lucida Grande" charset="0"/>
                <a:sym typeface="Lucida Grande" charset="0"/>
              </a:rPr>
              <a:t>Vollard</a:t>
            </a:r>
            <a:r>
              <a:rPr lang="en-US" sz="2800" dirty="0">
                <a:solidFill>
                  <a:srgbClr val="FFFFFF"/>
                </a:solidFill>
                <a:latin typeface="Lucida Grande" charset="0"/>
                <a:ea typeface="ＭＳ Ｐゴシック" charset="0"/>
                <a:cs typeface="Lucida Grande" charset="0"/>
                <a:sym typeface="Lucida Grande" charset="0"/>
              </a:rPr>
              <a:t>, 1910, France</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Piet Mondrian, Composition in Red, Yellow, Blue, 1931</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Joseph Albers, Homage to the Square, 1950</a:t>
            </a:r>
          </a:p>
        </p:txBody>
      </p:sp>
      <p:sp>
        <p:nvSpPr>
          <p:cNvPr id="35842" name="Rectangle 2"/>
          <p:cNvSpPr>
            <a:spLocks/>
          </p:cNvSpPr>
          <p:nvPr/>
        </p:nvSpPr>
        <p:spPr bwMode="auto">
          <a:xfrm>
            <a:off x="5581650" y="495300"/>
            <a:ext cx="18272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800" i="1">
                <a:solidFill>
                  <a:srgbClr val="66B132"/>
                </a:solidFill>
                <a:ea typeface="ＭＳ Ｐゴシック" charset="0"/>
                <a:cs typeface="Gill Sans" charset="0"/>
              </a:rPr>
              <a:t>Images:</a:t>
            </a:r>
          </a:p>
        </p:txBody>
      </p:sp>
    </p:spTree>
  </p:cSld>
  <p:clrMapOvr>
    <a:masterClrMapping/>
  </p:clrMapOvr>
  <p:transition xmlns:p14="http://schemas.microsoft.com/office/powerpoint/2010/main" advTm="7451"/>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2097088" y="3254375"/>
            <a:ext cx="88011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808080"/>
                </a:solidFill>
                <a:ea typeface="ＭＳ Ｐゴシック" charset="0"/>
                <a:cs typeface="Gill Sans" charset="0"/>
              </a:rPr>
              <a:t>Abstract</a:t>
            </a:r>
            <a:r>
              <a:rPr lang="en-US" sz="7200">
                <a:solidFill>
                  <a:srgbClr val="DCD5CA"/>
                </a:solidFill>
                <a:ea typeface="ＭＳ Ｐゴシック" charset="0"/>
                <a:cs typeface="Gill Sans" charset="0"/>
              </a:rPr>
              <a:t> </a:t>
            </a:r>
            <a:r>
              <a:rPr lang="en-US" sz="7200">
                <a:solidFill>
                  <a:srgbClr val="FFFFFF"/>
                </a:solidFill>
                <a:ea typeface="ＭＳ Ｐゴシック" charset="0"/>
                <a:cs typeface="Gill Sans" charset="0"/>
              </a:rPr>
              <a:t>Expressionism</a:t>
            </a:r>
          </a:p>
          <a:p>
            <a:r>
              <a:rPr lang="en-US" sz="7200">
                <a:solidFill>
                  <a:srgbClr val="808080"/>
                </a:solidFill>
                <a:ea typeface="ＭＳ Ｐゴシック" charset="0"/>
                <a:cs typeface="Gill Sans" charset="0"/>
              </a:rPr>
              <a:t>and</a:t>
            </a:r>
          </a:p>
          <a:p>
            <a:r>
              <a:rPr lang="en-US" sz="7200">
                <a:solidFill>
                  <a:srgbClr val="808080"/>
                </a:solidFill>
                <a:ea typeface="ＭＳ Ｐゴシック" charset="0"/>
                <a:cs typeface="Gill Sans" charset="0"/>
              </a:rPr>
              <a:t>Color Field Painting</a:t>
            </a:r>
          </a:p>
        </p:txBody>
      </p:sp>
      <p:sp>
        <p:nvSpPr>
          <p:cNvPr id="12290" name="Rectangle 2"/>
          <p:cNvSpPr>
            <a:spLocks/>
          </p:cNvSpPr>
          <p:nvPr/>
        </p:nvSpPr>
        <p:spPr bwMode="auto">
          <a:xfrm>
            <a:off x="4438650" y="1276350"/>
            <a:ext cx="378301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i="1">
                <a:solidFill>
                  <a:srgbClr val="808080"/>
                </a:solidFill>
                <a:ea typeface="ＭＳ Ｐゴシック" charset="0"/>
                <a:cs typeface="Gill Sans" charset="0"/>
              </a:rPr>
              <a:t>next week:</a:t>
            </a:r>
          </a:p>
        </p:txBody>
      </p:sp>
      <p:sp>
        <p:nvSpPr>
          <p:cNvPr id="12291" name="AutoShape 3"/>
          <p:cNvSpPr>
            <a:spLocks/>
          </p:cNvSpPr>
          <p:nvPr/>
        </p:nvSpPr>
        <p:spPr bwMode="auto">
          <a:xfrm>
            <a:off x="5448300" y="3276600"/>
            <a:ext cx="5588000" cy="1270000"/>
          </a:xfrm>
          <a:prstGeom prst="roundRect">
            <a:avLst>
              <a:gd name="adj" fmla="val 15000"/>
            </a:avLst>
          </a:prstGeom>
          <a:noFill/>
          <a:ln w="50800" cap="flat">
            <a:solidFill>
              <a:srgbClr val="66B13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511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75" y="327025"/>
            <a:ext cx="7138988" cy="909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297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68300"/>
            <a:ext cx="10566400" cy="146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328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0650" y="344488"/>
            <a:ext cx="10217150" cy="906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052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 y="500063"/>
            <a:ext cx="11823700" cy="873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974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 y="-50800"/>
            <a:ext cx="13004800" cy="1818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505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371475"/>
            <a:ext cx="11618913" cy="900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172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900" y="254000"/>
            <a:ext cx="10537825" cy="924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708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copy 5">
  <a:themeElements>
    <a:clrScheme name="Title &amp; Subtitle copy 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5">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Subtitle copy 4">
  <a:themeElements>
    <a:clrScheme name="Title &amp; Subtitle copy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4">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amp; Subtitle copy 2">
  <a:themeElements>
    <a:clrScheme name="Title &amp; Subtitle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2">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tle &amp; Subtitle copy 6">
  <a:themeElements>
    <a:clrScheme name="Title &amp; Subtitle copy 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6">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amp; Subtitle copy 3">
  <a:themeElements>
    <a:clrScheme name="Title &amp; Subtitle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3">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itle &amp; Subtitle copy">
  <a:themeElements>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Subtitle copy">
  <a:themeElements>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8</TotalTime>
  <Pages>0</Pages>
  <Words>591</Words>
  <Characters>0</Characters>
  <Application>Microsoft Macintosh PowerPoint</Application>
  <PresentationFormat>Custom</PresentationFormat>
  <Lines>0</Lines>
  <Paragraphs>43</Paragraphs>
  <Slides>13</Slides>
  <Notes>12</Notes>
  <HiddenSlides>0</HiddenSlides>
  <MMClips>11</MMClips>
  <ScaleCrop>false</ScaleCrop>
  <HeadingPairs>
    <vt:vector size="4" baseType="variant">
      <vt:variant>
        <vt:lpstr>Theme</vt:lpstr>
      </vt:variant>
      <vt:variant>
        <vt:i4>10</vt:i4>
      </vt:variant>
      <vt:variant>
        <vt:lpstr>Slide Titles</vt:lpstr>
      </vt:variant>
      <vt:variant>
        <vt:i4>13</vt:i4>
      </vt:variant>
    </vt:vector>
  </HeadingPairs>
  <TitlesOfParts>
    <vt:vector size="23" baseType="lpstr">
      <vt:lpstr>Title &amp; Subtitle</vt:lpstr>
      <vt:lpstr>Title &amp; Subtitle copy 5</vt:lpstr>
      <vt:lpstr>Title &amp; Subtitle copy 1</vt:lpstr>
      <vt:lpstr>Title &amp; Subtitle copy 4</vt:lpstr>
      <vt:lpstr>Title &amp; Subtitle copy 2</vt:lpstr>
      <vt:lpstr>Title &amp; Subtitle copy 6</vt:lpstr>
      <vt:lpstr>Title &amp; Subtitle copy 3</vt:lpstr>
      <vt:lpstr>Title &amp; Subtitle copy</vt:lpstr>
      <vt:lpstr>Title &amp; Subtitle copy</vt:lpstr>
      <vt:lpstr>Title &amp; Subtitle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6</cp:revision>
  <dcterms:modified xsi:type="dcterms:W3CDTF">2012-06-20T19:12:16Z</dcterms:modified>
</cp:coreProperties>
</file>